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0" r:id="rId2"/>
    <p:sldId id="261" r:id="rId3"/>
    <p:sldId id="262" r:id="rId4"/>
    <p:sldId id="266" r:id="rId5"/>
    <p:sldId id="269" r:id="rId6"/>
    <p:sldId id="276" r:id="rId7"/>
    <p:sldId id="270" r:id="rId8"/>
    <p:sldId id="282" r:id="rId9"/>
    <p:sldId id="271" r:id="rId10"/>
    <p:sldId id="272" r:id="rId11"/>
    <p:sldId id="273" r:id="rId12"/>
    <p:sldId id="274" r:id="rId13"/>
    <p:sldId id="283" r:id="rId14"/>
    <p:sldId id="284" r:id="rId15"/>
    <p:sldId id="285" r:id="rId16"/>
    <p:sldId id="289" r:id="rId17"/>
    <p:sldId id="290" r:id="rId18"/>
    <p:sldId id="311" r:id="rId19"/>
    <p:sldId id="287" r:id="rId20"/>
    <p:sldId id="288" r:id="rId21"/>
    <p:sldId id="278" r:id="rId22"/>
    <p:sldId id="279" r:id="rId23"/>
    <p:sldId id="280" r:id="rId24"/>
    <p:sldId id="281" r:id="rId25"/>
    <p:sldId id="263" r:id="rId26"/>
    <p:sldId id="314" r:id="rId27"/>
    <p:sldId id="315" r:id="rId28"/>
    <p:sldId id="316" r:id="rId29"/>
    <p:sldId id="317" r:id="rId30"/>
    <p:sldId id="291" r:id="rId31"/>
    <p:sldId id="292" r:id="rId32"/>
    <p:sldId id="293" r:id="rId33"/>
    <p:sldId id="295" r:id="rId34"/>
    <p:sldId id="294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8" r:id="rId44"/>
    <p:sldId id="304" r:id="rId45"/>
    <p:sldId id="305" r:id="rId46"/>
    <p:sldId id="306" r:id="rId47"/>
    <p:sldId id="307" r:id="rId48"/>
    <p:sldId id="309" r:id="rId49"/>
    <p:sldId id="310" r:id="rId50"/>
    <p:sldId id="277" r:id="rId51"/>
    <p:sldId id="312" r:id="rId52"/>
    <p:sldId id="313" r:id="rId53"/>
  </p:sldIdLst>
  <p:sldSz cx="9144000" cy="6858000" type="screen4x3"/>
  <p:notesSz cx="6881813" cy="100155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816"/>
    <a:srgbClr val="3D8F6E"/>
    <a:srgbClr val="2B34ED"/>
    <a:srgbClr val="6C7D32"/>
    <a:srgbClr val="255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9" d="100"/>
          <a:sy n="69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PIE%20-%20ARPE%20-%2002\Documents\PAULINE\Moulinville\2016\OAB\observations%20OA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0905578925027589E-2"/>
          <c:y val="0.13567933482760827"/>
          <c:w val="0.8798782390856873"/>
          <c:h val="0.4923508120168954"/>
        </c:manualLayout>
      </c:layout>
      <c:barChart>
        <c:barDir val="col"/>
        <c:grouping val="clustered"/>
        <c:varyColors val="0"/>
        <c:ser>
          <c:idx val="2"/>
          <c:order val="2"/>
          <c:tx>
            <c:v>2016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Feuil1!$A$2:$A$40</c:f>
              <c:strCache>
                <c:ptCount val="39"/>
                <c:pt idx="0">
                  <c:v>Alouette des champs</c:v>
                </c:pt>
                <c:pt idx="1">
                  <c:v>Bruant zizi</c:v>
                </c:pt>
                <c:pt idx="2">
                  <c:v>Buse variable</c:v>
                </c:pt>
                <c:pt idx="3">
                  <c:v>Canard colvert</c:v>
                </c:pt>
                <c:pt idx="4">
                  <c:v>Chardonneret élégant</c:v>
                </c:pt>
                <c:pt idx="5">
                  <c:v>Corneille noire</c:v>
                </c:pt>
                <c:pt idx="6">
                  <c:v>Coucou gris</c:v>
                </c:pt>
                <c:pt idx="7">
                  <c:v>Etourneau sansonnet</c:v>
                </c:pt>
                <c:pt idx="8">
                  <c:v>Faucon crécerelle</c:v>
                </c:pt>
                <c:pt idx="9">
                  <c:v>Fauvette grisette</c:v>
                </c:pt>
                <c:pt idx="10">
                  <c:v>Fauvette à tête noire</c:v>
                </c:pt>
                <c:pt idx="11">
                  <c:v>Geai des chênes</c:v>
                </c:pt>
                <c:pt idx="12">
                  <c:v>Grimpereau des jardins</c:v>
                </c:pt>
                <c:pt idx="13">
                  <c:v>Grive musicienne</c:v>
                </c:pt>
                <c:pt idx="14">
                  <c:v>Héron cendré</c:v>
                </c:pt>
                <c:pt idx="15">
                  <c:v>Huppe fasciée</c:v>
                </c:pt>
                <c:pt idx="16">
                  <c:v>Hirondelle rustique</c:v>
                </c:pt>
                <c:pt idx="17">
                  <c:v>Loriot d  'Europe</c:v>
                </c:pt>
                <c:pt idx="18">
                  <c:v>Merle noir</c:v>
                </c:pt>
                <c:pt idx="19">
                  <c:v>Mésange à longue queue</c:v>
                </c:pt>
                <c:pt idx="20">
                  <c:v>Mésange bleue</c:v>
                </c:pt>
                <c:pt idx="21">
                  <c:v>Mésange charbonnière</c:v>
                </c:pt>
                <c:pt idx="22">
                  <c:v>Moineau domestique</c:v>
                </c:pt>
                <c:pt idx="23">
                  <c:v>Pic épeiche</c:v>
                </c:pt>
                <c:pt idx="24">
                  <c:v>Pic vert</c:v>
                </c:pt>
                <c:pt idx="25">
                  <c:v>Pie bavarde</c:v>
                </c:pt>
                <c:pt idx="26">
                  <c:v>Pigeon ramier</c:v>
                </c:pt>
                <c:pt idx="27">
                  <c:v>Pinson des arbres</c:v>
                </c:pt>
                <c:pt idx="28">
                  <c:v>Pipit des arbres</c:v>
                </c:pt>
                <c:pt idx="29">
                  <c:v>Pouillot véloce</c:v>
                </c:pt>
                <c:pt idx="30">
                  <c:v>Rossignol philomèle</c:v>
                </c:pt>
                <c:pt idx="31">
                  <c:v>Rougegorge familier</c:v>
                </c:pt>
                <c:pt idx="32">
                  <c:v>Rougequeue noir</c:v>
                </c:pt>
                <c:pt idx="33">
                  <c:v>Sittelle torchepot</c:v>
                </c:pt>
                <c:pt idx="34">
                  <c:v>Tarier pâtre</c:v>
                </c:pt>
                <c:pt idx="35">
                  <c:v>Tourterelle des bois</c:v>
                </c:pt>
                <c:pt idx="36">
                  <c:v>Tourterelle turque</c:v>
                </c:pt>
                <c:pt idx="37">
                  <c:v>Troglodyte mignon</c:v>
                </c:pt>
                <c:pt idx="38">
                  <c:v>Verdier d'Europe</c:v>
                </c:pt>
              </c:strCache>
            </c:strRef>
          </c:cat>
          <c:val>
            <c:numRef>
              <c:f>Feuil1!$D$2:$D$40</c:f>
              <c:numCache>
                <c:formatCode>General</c:formatCode>
                <c:ptCount val="39"/>
                <c:pt idx="2">
                  <c:v>1</c:v>
                </c:pt>
                <c:pt idx="3">
                  <c:v>5</c:v>
                </c:pt>
                <c:pt idx="4">
                  <c:v>10</c:v>
                </c:pt>
                <c:pt idx="5">
                  <c:v>10</c:v>
                </c:pt>
                <c:pt idx="9">
                  <c:v>1</c:v>
                </c:pt>
                <c:pt idx="10">
                  <c:v>6</c:v>
                </c:pt>
                <c:pt idx="11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13</c:v>
                </c:pt>
                <c:pt idx="18">
                  <c:v>5</c:v>
                </c:pt>
                <c:pt idx="23">
                  <c:v>1</c:v>
                </c:pt>
                <c:pt idx="24">
                  <c:v>4</c:v>
                </c:pt>
                <c:pt idx="25">
                  <c:v>4</c:v>
                </c:pt>
                <c:pt idx="26">
                  <c:v>6</c:v>
                </c:pt>
                <c:pt idx="27">
                  <c:v>1</c:v>
                </c:pt>
                <c:pt idx="29">
                  <c:v>3</c:v>
                </c:pt>
                <c:pt idx="30">
                  <c:v>1</c:v>
                </c:pt>
                <c:pt idx="32">
                  <c:v>3</c:v>
                </c:pt>
                <c:pt idx="33">
                  <c:v>1</c:v>
                </c:pt>
                <c:pt idx="36">
                  <c:v>2</c:v>
                </c:pt>
                <c:pt idx="3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23-4401-8B99-22BC8EC59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495360"/>
        <c:axId val="642778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2014</c:v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Feuil1!$A$2:$A$40</c15:sqref>
                        </c15:formulaRef>
                      </c:ext>
                    </c:extLst>
                    <c:strCache>
                      <c:ptCount val="39"/>
                      <c:pt idx="0">
                        <c:v>Alouette des champs</c:v>
                      </c:pt>
                      <c:pt idx="1">
                        <c:v>Bruant zizi</c:v>
                      </c:pt>
                      <c:pt idx="2">
                        <c:v>Buse variable</c:v>
                      </c:pt>
                      <c:pt idx="3">
                        <c:v>Canard colvert</c:v>
                      </c:pt>
                      <c:pt idx="4">
                        <c:v>Chardonneret élégant</c:v>
                      </c:pt>
                      <c:pt idx="5">
                        <c:v>Corneille noire</c:v>
                      </c:pt>
                      <c:pt idx="6">
                        <c:v>Coucou gris</c:v>
                      </c:pt>
                      <c:pt idx="7">
                        <c:v>Etourneau sansonnet</c:v>
                      </c:pt>
                      <c:pt idx="8">
                        <c:v>Faucon crécerelle</c:v>
                      </c:pt>
                      <c:pt idx="9">
                        <c:v>Fauvette grisette</c:v>
                      </c:pt>
                      <c:pt idx="10">
                        <c:v>Fauvette à tête noire</c:v>
                      </c:pt>
                      <c:pt idx="11">
                        <c:v>Geai des chênes</c:v>
                      </c:pt>
                      <c:pt idx="12">
                        <c:v>Grimpereau des jardins</c:v>
                      </c:pt>
                      <c:pt idx="13">
                        <c:v>Grive musicienne</c:v>
                      </c:pt>
                      <c:pt idx="14">
                        <c:v>Héron cendré</c:v>
                      </c:pt>
                      <c:pt idx="15">
                        <c:v>Huppe fasciée</c:v>
                      </c:pt>
                      <c:pt idx="16">
                        <c:v>Hirondelle rustique</c:v>
                      </c:pt>
                      <c:pt idx="17">
                        <c:v>Loriot d  'Europe</c:v>
                      </c:pt>
                      <c:pt idx="18">
                        <c:v>Merle noir</c:v>
                      </c:pt>
                      <c:pt idx="19">
                        <c:v>Mésange à longue queue</c:v>
                      </c:pt>
                      <c:pt idx="20">
                        <c:v>Mésange bleue</c:v>
                      </c:pt>
                      <c:pt idx="21">
                        <c:v>Mésange charbonnière</c:v>
                      </c:pt>
                      <c:pt idx="22">
                        <c:v>Moineau domestique</c:v>
                      </c:pt>
                      <c:pt idx="23">
                        <c:v>Pic épeiche</c:v>
                      </c:pt>
                      <c:pt idx="24">
                        <c:v>Pic vert</c:v>
                      </c:pt>
                      <c:pt idx="25">
                        <c:v>Pie bavarde</c:v>
                      </c:pt>
                      <c:pt idx="26">
                        <c:v>Pigeon ramier</c:v>
                      </c:pt>
                      <c:pt idx="27">
                        <c:v>Pinson des arbres</c:v>
                      </c:pt>
                      <c:pt idx="28">
                        <c:v>Pipit des arbres</c:v>
                      </c:pt>
                      <c:pt idx="29">
                        <c:v>Pouillot véloce</c:v>
                      </c:pt>
                      <c:pt idx="30">
                        <c:v>Rossignol philomèle</c:v>
                      </c:pt>
                      <c:pt idx="31">
                        <c:v>Rougegorge familier</c:v>
                      </c:pt>
                      <c:pt idx="32">
                        <c:v>Rougequeue noir</c:v>
                      </c:pt>
                      <c:pt idx="33">
                        <c:v>Sittelle torchepot</c:v>
                      </c:pt>
                      <c:pt idx="34">
                        <c:v>Tarier pâtre</c:v>
                      </c:pt>
                      <c:pt idx="35">
                        <c:v>Tourterelle des bois</c:v>
                      </c:pt>
                      <c:pt idx="36">
                        <c:v>Tourterelle turque</c:v>
                      </c:pt>
                      <c:pt idx="37">
                        <c:v>Troglodyte mignon</c:v>
                      </c:pt>
                      <c:pt idx="38">
                        <c:v>Verdier d'Europe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Feuil1!$B$2:$B$40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2">
                        <c:v>2</c:v>
                      </c:pt>
                      <c:pt idx="4">
                        <c:v>1</c:v>
                      </c:pt>
                      <c:pt idx="5">
                        <c:v>12</c:v>
                      </c:pt>
                      <c:pt idx="10">
                        <c:v>18</c:v>
                      </c:pt>
                      <c:pt idx="11">
                        <c:v>5</c:v>
                      </c:pt>
                      <c:pt idx="12">
                        <c:v>3</c:v>
                      </c:pt>
                      <c:pt idx="13">
                        <c:v>2</c:v>
                      </c:pt>
                      <c:pt idx="15">
                        <c:v>4</c:v>
                      </c:pt>
                      <c:pt idx="17">
                        <c:v>7</c:v>
                      </c:pt>
                      <c:pt idx="18">
                        <c:v>11</c:v>
                      </c:pt>
                      <c:pt idx="19">
                        <c:v>8</c:v>
                      </c:pt>
                      <c:pt idx="20">
                        <c:v>6</c:v>
                      </c:pt>
                      <c:pt idx="21">
                        <c:v>5</c:v>
                      </c:pt>
                      <c:pt idx="23">
                        <c:v>6</c:v>
                      </c:pt>
                      <c:pt idx="24">
                        <c:v>5</c:v>
                      </c:pt>
                      <c:pt idx="25">
                        <c:v>4</c:v>
                      </c:pt>
                      <c:pt idx="26">
                        <c:v>9</c:v>
                      </c:pt>
                      <c:pt idx="27">
                        <c:v>5</c:v>
                      </c:pt>
                      <c:pt idx="29">
                        <c:v>3</c:v>
                      </c:pt>
                      <c:pt idx="30">
                        <c:v>5</c:v>
                      </c:pt>
                      <c:pt idx="32">
                        <c:v>1</c:v>
                      </c:pt>
                      <c:pt idx="34">
                        <c:v>1</c:v>
                      </c:pt>
                      <c:pt idx="35">
                        <c:v>4</c:v>
                      </c:pt>
                      <c:pt idx="36">
                        <c:v>8</c:v>
                      </c:pt>
                      <c:pt idx="37">
                        <c:v>9</c:v>
                      </c:pt>
                      <c:pt idx="38">
                        <c:v>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123-4401-8B99-22BC8EC59051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v>2015</c:v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Feuil1!$A$2:$A$40</c15:sqref>
                        </c15:formulaRef>
                      </c:ext>
                    </c:extLst>
                    <c:strCache>
                      <c:ptCount val="39"/>
                      <c:pt idx="0">
                        <c:v>Alouette des champs</c:v>
                      </c:pt>
                      <c:pt idx="1">
                        <c:v>Bruant zizi</c:v>
                      </c:pt>
                      <c:pt idx="2">
                        <c:v>Buse variable</c:v>
                      </c:pt>
                      <c:pt idx="3">
                        <c:v>Canard colvert</c:v>
                      </c:pt>
                      <c:pt idx="4">
                        <c:v>Chardonneret élégant</c:v>
                      </c:pt>
                      <c:pt idx="5">
                        <c:v>Corneille noire</c:v>
                      </c:pt>
                      <c:pt idx="6">
                        <c:v>Coucou gris</c:v>
                      </c:pt>
                      <c:pt idx="7">
                        <c:v>Etourneau sansonnet</c:v>
                      </c:pt>
                      <c:pt idx="8">
                        <c:v>Faucon crécerelle</c:v>
                      </c:pt>
                      <c:pt idx="9">
                        <c:v>Fauvette grisette</c:v>
                      </c:pt>
                      <c:pt idx="10">
                        <c:v>Fauvette à tête noire</c:v>
                      </c:pt>
                      <c:pt idx="11">
                        <c:v>Geai des chênes</c:v>
                      </c:pt>
                      <c:pt idx="12">
                        <c:v>Grimpereau des jardins</c:v>
                      </c:pt>
                      <c:pt idx="13">
                        <c:v>Grive musicienne</c:v>
                      </c:pt>
                      <c:pt idx="14">
                        <c:v>Héron cendré</c:v>
                      </c:pt>
                      <c:pt idx="15">
                        <c:v>Huppe fasciée</c:v>
                      </c:pt>
                      <c:pt idx="16">
                        <c:v>Hirondelle rustique</c:v>
                      </c:pt>
                      <c:pt idx="17">
                        <c:v>Loriot d  'Europe</c:v>
                      </c:pt>
                      <c:pt idx="18">
                        <c:v>Merle noir</c:v>
                      </c:pt>
                      <c:pt idx="19">
                        <c:v>Mésange à longue queue</c:v>
                      </c:pt>
                      <c:pt idx="20">
                        <c:v>Mésange bleue</c:v>
                      </c:pt>
                      <c:pt idx="21">
                        <c:v>Mésange charbonnière</c:v>
                      </c:pt>
                      <c:pt idx="22">
                        <c:v>Moineau domestique</c:v>
                      </c:pt>
                      <c:pt idx="23">
                        <c:v>Pic épeiche</c:v>
                      </c:pt>
                      <c:pt idx="24">
                        <c:v>Pic vert</c:v>
                      </c:pt>
                      <c:pt idx="25">
                        <c:v>Pie bavarde</c:v>
                      </c:pt>
                      <c:pt idx="26">
                        <c:v>Pigeon ramier</c:v>
                      </c:pt>
                      <c:pt idx="27">
                        <c:v>Pinson des arbres</c:v>
                      </c:pt>
                      <c:pt idx="28">
                        <c:v>Pipit des arbres</c:v>
                      </c:pt>
                      <c:pt idx="29">
                        <c:v>Pouillot véloce</c:v>
                      </c:pt>
                      <c:pt idx="30">
                        <c:v>Rossignol philomèle</c:v>
                      </c:pt>
                      <c:pt idx="31">
                        <c:v>Rougegorge familier</c:v>
                      </c:pt>
                      <c:pt idx="32">
                        <c:v>Rougequeue noir</c:v>
                      </c:pt>
                      <c:pt idx="33">
                        <c:v>Sittelle torchepot</c:v>
                      </c:pt>
                      <c:pt idx="34">
                        <c:v>Tarier pâtre</c:v>
                      </c:pt>
                      <c:pt idx="35">
                        <c:v>Tourterelle des bois</c:v>
                      </c:pt>
                      <c:pt idx="36">
                        <c:v>Tourterelle turque</c:v>
                      </c:pt>
                      <c:pt idx="37">
                        <c:v>Troglodyte mignon</c:v>
                      </c:pt>
                      <c:pt idx="38">
                        <c:v>Verdier d'Europe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Feuil1!$C$2:$C$40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4</c:v>
                      </c:pt>
                      <c:pt idx="5">
                        <c:v>19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10">
                        <c:v>12</c:v>
                      </c:pt>
                      <c:pt idx="11">
                        <c:v>3</c:v>
                      </c:pt>
                      <c:pt idx="12">
                        <c:v>5</c:v>
                      </c:pt>
                      <c:pt idx="15">
                        <c:v>1</c:v>
                      </c:pt>
                      <c:pt idx="17">
                        <c:v>6</c:v>
                      </c:pt>
                      <c:pt idx="18">
                        <c:v>11</c:v>
                      </c:pt>
                      <c:pt idx="19">
                        <c:v>2</c:v>
                      </c:pt>
                      <c:pt idx="20">
                        <c:v>5</c:v>
                      </c:pt>
                      <c:pt idx="21">
                        <c:v>6</c:v>
                      </c:pt>
                      <c:pt idx="22">
                        <c:v>2</c:v>
                      </c:pt>
                      <c:pt idx="23">
                        <c:v>3</c:v>
                      </c:pt>
                      <c:pt idx="24">
                        <c:v>4</c:v>
                      </c:pt>
                      <c:pt idx="25">
                        <c:v>7</c:v>
                      </c:pt>
                      <c:pt idx="26">
                        <c:v>9</c:v>
                      </c:pt>
                      <c:pt idx="27">
                        <c:v>1</c:v>
                      </c:pt>
                      <c:pt idx="28">
                        <c:v>2</c:v>
                      </c:pt>
                      <c:pt idx="29">
                        <c:v>4</c:v>
                      </c:pt>
                      <c:pt idx="30">
                        <c:v>6</c:v>
                      </c:pt>
                      <c:pt idx="31">
                        <c:v>4</c:v>
                      </c:pt>
                      <c:pt idx="32">
                        <c:v>2</c:v>
                      </c:pt>
                      <c:pt idx="33">
                        <c:v>1</c:v>
                      </c:pt>
                      <c:pt idx="34">
                        <c:v>0</c:v>
                      </c:pt>
                      <c:pt idx="36">
                        <c:v>3</c:v>
                      </c:pt>
                      <c:pt idx="37">
                        <c:v>10</c:v>
                      </c:pt>
                      <c:pt idx="38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123-4401-8B99-22BC8EC59051}"/>
                  </c:ext>
                </c:extLst>
              </c15:ser>
            </c15:filteredBarSeries>
          </c:ext>
        </c:extLst>
      </c:barChart>
      <c:catAx>
        <c:axId val="116495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277888"/>
        <c:crosses val="autoZero"/>
        <c:auto val="1"/>
        <c:lblAlgn val="ctr"/>
        <c:lblOffset val="100"/>
        <c:noMultiLvlLbl val="0"/>
      </c:catAx>
      <c:valAx>
        <c:axId val="642778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649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Feuil1!$A$4</c:f>
              <c:strCache>
                <c:ptCount val="1"/>
                <c:pt idx="0">
                  <c:v>Moyene d'individus au m²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Feuil1!$B$3:$D$3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Feuil1!$B$4:$D$4</c:f>
              <c:numCache>
                <c:formatCode>General</c:formatCode>
                <c:ptCount val="3"/>
                <c:pt idx="0">
                  <c:v>6</c:v>
                </c:pt>
                <c:pt idx="1">
                  <c:v>7.3</c:v>
                </c:pt>
                <c:pt idx="2">
                  <c:v>7.44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C9-4F75-A65E-F17E5DBA7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1331552"/>
        <c:axId val="361330304"/>
      </c:lineChart>
      <c:catAx>
        <c:axId val="36133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61330304"/>
        <c:crosses val="autoZero"/>
        <c:auto val="1"/>
        <c:lblAlgn val="ctr"/>
        <c:lblOffset val="100"/>
        <c:noMultiLvlLbl val="0"/>
      </c:catAx>
      <c:valAx>
        <c:axId val="361330304"/>
        <c:scaling>
          <c:orientation val="minMax"/>
          <c:min val="5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6133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513B4-DE7F-4124-8A02-24486256CB6D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05325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975" y="4819650"/>
            <a:ext cx="5505450" cy="3943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3888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7313" y="9513888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FE541-1C48-45B9-A432-FA96879C4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8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70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47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15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6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93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38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53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6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08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59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58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454FC-955F-46AE-8F65-56744D1DA4C1}" type="datetimeFigureOut">
              <a:rPr lang="fr-FR" smtClean="0"/>
              <a:t>20/12/2016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70029-1E43-40EF-8FD9-616CCE4A05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10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5.jpeg"/><Relationship Id="rId7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2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95"/>
            <a:ext cx="9252520" cy="693939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985" y="5545234"/>
            <a:ext cx="829758" cy="829758"/>
          </a:xfrm>
          <a:prstGeom prst="rect">
            <a:avLst/>
          </a:prstGeom>
        </p:spPr>
      </p:pic>
      <p:sp>
        <p:nvSpPr>
          <p:cNvPr id="34" name="TextBox 3"/>
          <p:cNvSpPr txBox="1"/>
          <p:nvPr/>
        </p:nvSpPr>
        <p:spPr>
          <a:xfrm>
            <a:off x="6581360" y="6419073"/>
            <a:ext cx="2455136" cy="323451"/>
          </a:xfrm>
          <a:prstGeom prst="rect">
            <a:avLst/>
          </a:prstGeom>
          <a:solidFill>
            <a:srgbClr val="3B66AB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Pays de Serres-Vallée du Lot</a:t>
            </a:r>
          </a:p>
        </p:txBody>
      </p:sp>
      <p:sp>
        <p:nvSpPr>
          <p:cNvPr id="19" name="Ellipse 18"/>
          <p:cNvSpPr/>
          <p:nvPr/>
        </p:nvSpPr>
        <p:spPr>
          <a:xfrm rot="20619188">
            <a:off x="4851496" y="5609452"/>
            <a:ext cx="1246112" cy="119491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 rot="670966">
            <a:off x="5700267" y="4560062"/>
            <a:ext cx="2071416" cy="6222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 smtClean="0">
                <a:solidFill>
                  <a:prstClr val="black"/>
                </a:solidFill>
                <a:latin typeface="A little sunshine" panose="02000603000000000000" pitchFamily="2" charset="0"/>
                <a:ea typeface="A little sunshine" panose="02000603000000000000" pitchFamily="2" charset="0"/>
              </a:rPr>
              <a:t>Tombeboeuf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 little sunshine" panose="02000603000000000000" pitchFamily="2" charset="0"/>
              <a:ea typeface="A little sunshine" panose="02000603000000000000" pitchFamily="2" charset="0"/>
              <a:cs typeface="+mn-cs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6361949" y="5231476"/>
            <a:ext cx="298283" cy="1626524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529519" y="246573"/>
            <a:ext cx="6870466" cy="19409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agger" panose="02000603000000000000" pitchFamily="2" charset="0"/>
                <a:ea typeface="Swagger" panose="02000603000000000000" pitchFamily="2" charset="0"/>
                <a:cs typeface="+mn-cs"/>
              </a:rPr>
              <a:t>10 ans convention de gestion du</a:t>
            </a:r>
            <a:r>
              <a:rPr kumimoji="0" lang="fr-FR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agger" panose="02000603000000000000" pitchFamily="2" charset="0"/>
                <a:ea typeface="Swagger" panose="02000603000000000000" pitchFamily="2" charset="0"/>
                <a:cs typeface="+mn-cs"/>
              </a:rPr>
              <a:t> Moulin de la ville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agger" panose="02000603000000000000" pitchFamily="2" charset="0"/>
              <a:ea typeface="Swagger" panose="02000603000000000000" pitchFamily="2" charset="0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100000" l="0" r="98438">
                        <a14:foregroundMark x1="13672" y1="21484" x2="13672" y2="21484"/>
                        <a14:foregroundMark x1="21484" y1="33203" x2="21484" y2="33203"/>
                        <a14:foregroundMark x1="15234" y1="26953" x2="15234" y2="26953"/>
                        <a14:foregroundMark x1="10156" y1="28125" x2="10156" y2="28125"/>
                        <a14:foregroundMark x1="10938" y1="54297" x2="10938" y2="54297"/>
                        <a14:foregroundMark x1="50391" y1="12109" x2="50391" y2="12109"/>
                        <a14:foregroundMark x1="30859" y1="21875" x2="30859" y2="21875"/>
                        <a14:foregroundMark x1="26563" y1="14453" x2="26563" y2="14453"/>
                        <a14:foregroundMark x1="55078" y1="26563" x2="55078" y2="26563"/>
                        <a14:foregroundMark x1="80859" y1="10547" x2="80859" y2="10547"/>
                        <a14:foregroundMark x1="78516" y1="9766" x2="78516" y2="9766"/>
                        <a14:foregroundMark x1="83594" y1="21484" x2="83594" y2="21484"/>
                        <a14:foregroundMark x1="94141" y1="60938" x2="94141" y2="60938"/>
                        <a14:foregroundMark x1="77734" y1="64453" x2="77734" y2="64453"/>
                        <a14:foregroundMark x1="83984" y1="74219" x2="83984" y2="74219"/>
                        <a14:foregroundMark x1="89844" y1="85938" x2="89844" y2="85938"/>
                        <a14:foregroundMark x1="69922" y1="79297" x2="69922" y2="7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232" y="468724"/>
            <a:ext cx="681891" cy="68189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5689606" y="2517877"/>
            <a:ext cx="1344685" cy="134468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1" t="-388" r="-1057" b="388"/>
          <a:stretch/>
        </p:blipFill>
        <p:spPr>
          <a:xfrm>
            <a:off x="1952311" y="4827956"/>
            <a:ext cx="1649857" cy="1649857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28266" y="4496429"/>
            <a:ext cx="1470093" cy="147009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5" y="2652539"/>
            <a:ext cx="2117235" cy="208823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839335" y="1556792"/>
            <a:ext cx="2124453" cy="21244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100000" l="0" r="98438">
                        <a14:foregroundMark x1="13672" y1="21484" x2="13672" y2="21484"/>
                        <a14:foregroundMark x1="21484" y1="33203" x2="21484" y2="33203"/>
                        <a14:foregroundMark x1="15234" y1="26953" x2="15234" y2="26953"/>
                        <a14:foregroundMark x1="10156" y1="28125" x2="10156" y2="28125"/>
                        <a14:foregroundMark x1="10938" y1="54297" x2="10938" y2="54297"/>
                        <a14:foregroundMark x1="50391" y1="12109" x2="50391" y2="12109"/>
                        <a14:foregroundMark x1="30859" y1="21875" x2="30859" y2="21875"/>
                        <a14:foregroundMark x1="26563" y1="14453" x2="26563" y2="14453"/>
                        <a14:foregroundMark x1="55078" y1="26563" x2="55078" y2="26563"/>
                        <a14:foregroundMark x1="80859" y1="10547" x2="80859" y2="10547"/>
                        <a14:foregroundMark x1="78516" y1="9766" x2="78516" y2="9766"/>
                        <a14:foregroundMark x1="83594" y1="21484" x2="83594" y2="21484"/>
                        <a14:foregroundMark x1="94141" y1="60938" x2="94141" y2="60938"/>
                        <a14:foregroundMark x1="77734" y1="64453" x2="77734" y2="64453"/>
                        <a14:foregroundMark x1="83984" y1="74219" x2="83984" y2="74219"/>
                        <a14:foregroundMark x1="89844" y1="85938" x2="89844" y2="85938"/>
                        <a14:foregroundMark x1="69922" y1="79297" x2="69922" y2="79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103" y="535160"/>
            <a:ext cx="681891" cy="6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151041" y="2869855"/>
            <a:ext cx="4429143" cy="53120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</a:t>
            </a: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Comment ça marche ? 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438887" y="1385153"/>
            <a:ext cx="4689477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</a:t>
            </a: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Résultats ? Nouvelles espèces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462845" y="1628546"/>
            <a:ext cx="2880320" cy="64372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Suivi des reptiles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23528" y="1216379"/>
            <a:ext cx="1470093" cy="147009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516" y="5060258"/>
            <a:ext cx="2253298" cy="16689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4" y="2072668"/>
            <a:ext cx="4375811" cy="29172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1" y="3611576"/>
            <a:ext cx="2831671" cy="23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5220072" y="1607562"/>
            <a:ext cx="3096344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</a:t>
            </a: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Objectifs et enjeux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462845" y="1628546"/>
            <a:ext cx="2880320" cy="64372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Suivi des reptiles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23528" y="1216379"/>
            <a:ext cx="1470093" cy="147009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181" y="2300008"/>
            <a:ext cx="2891235" cy="43283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6" y="2885888"/>
            <a:ext cx="4281098" cy="321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9" name="Rectangle à coins arrondis 8"/>
          <p:cNvSpPr/>
          <p:nvPr/>
        </p:nvSpPr>
        <p:spPr>
          <a:xfrm flipH="1">
            <a:off x="5076056" y="1568259"/>
            <a:ext cx="2880320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Suivi des oiseaux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 flipH="1">
            <a:off x="7602821" y="1196302"/>
            <a:ext cx="1427189" cy="142718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9" y="1340768"/>
            <a:ext cx="3955739" cy="3461271"/>
          </a:xfrm>
          <a:prstGeom prst="rect">
            <a:avLst/>
          </a:prstGeom>
        </p:spPr>
      </p:pic>
      <p:pic>
        <p:nvPicPr>
          <p:cNvPr id="8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71" y="2747070"/>
            <a:ext cx="4205176" cy="3936352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71" y="2747070"/>
            <a:ext cx="1797545" cy="7175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59" y="1340768"/>
            <a:ext cx="17049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9" name="Rectangle à coins arrondis 8"/>
          <p:cNvSpPr/>
          <p:nvPr/>
        </p:nvSpPr>
        <p:spPr>
          <a:xfrm flipH="1">
            <a:off x="5076056" y="1568259"/>
            <a:ext cx="2880320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Suivi des oiseaux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 flipH="1">
            <a:off x="7602821" y="1196302"/>
            <a:ext cx="1427189" cy="142718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4" y="1231680"/>
            <a:ext cx="2981338" cy="1987559"/>
          </a:xfrm>
          <a:prstGeom prst="rect">
            <a:avLst/>
          </a:prstGeom>
        </p:spPr>
      </p:pic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857314"/>
              </p:ext>
            </p:extLst>
          </p:nvPr>
        </p:nvGraphicFramePr>
        <p:xfrm>
          <a:off x="251520" y="2415139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987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331640" y="1764651"/>
            <a:ext cx="3549907" cy="62655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Suivi des mammifères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1" t="399" r="288" b="-399"/>
          <a:stretch/>
        </p:blipFill>
        <p:spPr>
          <a:xfrm>
            <a:off x="179512" y="1340768"/>
            <a:ext cx="1474323" cy="147432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9838" r="30313" b="11019"/>
          <a:stretch/>
        </p:blipFill>
        <p:spPr>
          <a:xfrm>
            <a:off x="179512" y="2869006"/>
            <a:ext cx="3581055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176" t="19485" r="22328" b="32281"/>
          <a:stretch/>
        </p:blipFill>
        <p:spPr>
          <a:xfrm>
            <a:off x="8157871" y="3725778"/>
            <a:ext cx="1094980" cy="191621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l="14580" t="19485" r="37825" b="23422"/>
          <a:stretch/>
        </p:blipFill>
        <p:spPr>
          <a:xfrm>
            <a:off x="4191944" y="3872796"/>
            <a:ext cx="3933088" cy="265254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0E0E0E"/>
              </a:clrFrom>
              <a:clrTo>
                <a:srgbClr val="0E0E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31" y="3245652"/>
            <a:ext cx="969348" cy="9693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3463" r="26375" b="32281"/>
          <a:stretch/>
        </p:blipFill>
        <p:spPr>
          <a:xfrm>
            <a:off x="5108443" y="1470992"/>
            <a:ext cx="33123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330656" y="1718345"/>
            <a:ext cx="3549907" cy="64372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Suivi des amphibiens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24328" y="1268760"/>
            <a:ext cx="1358651" cy="1358651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" y="1336831"/>
            <a:ext cx="3503215" cy="26274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3" y="4042980"/>
            <a:ext cx="3412609" cy="2559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77" y="2847321"/>
            <a:ext cx="4999938" cy="33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2195736" y="5014861"/>
            <a:ext cx="4032448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des orchidées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979712" y="1831150"/>
            <a:ext cx="6197667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Suivi des plantes patrimoniales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3" y="4221089"/>
            <a:ext cx="2117235" cy="208823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 à coins arrondis 19"/>
          <p:cNvSpPr/>
          <p:nvPr/>
        </p:nvSpPr>
        <p:spPr>
          <a:xfrm>
            <a:off x="3275856" y="3378434"/>
            <a:ext cx="4032448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des habitats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905682" y="2762617"/>
            <a:ext cx="2124453" cy="21244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1" t="-388" r="-1057" b="388"/>
          <a:stretch/>
        </p:blipFill>
        <p:spPr>
          <a:xfrm>
            <a:off x="179323" y="1208362"/>
            <a:ext cx="2170072" cy="217007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16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2051720" y="1813115"/>
            <a:ext cx="4032448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des orchidées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" y="1340768"/>
            <a:ext cx="2117235" cy="208823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1049"/>
            <a:ext cx="475252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CPIE - ARPE - 02\Documents\PAULINE\moulinville\Après 2011\Moulin de la Ville\photos jordan\Plantes\Orchis bouffon (Anacamptis morio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08952"/>
            <a:ext cx="1399669" cy="2432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/>
          <a:stretch/>
        </p:blipFill>
        <p:spPr>
          <a:xfrm>
            <a:off x="5505465" y="3601151"/>
            <a:ext cx="3083796" cy="3164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41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1833194" y="1226987"/>
            <a:ext cx="5619125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Exemple de l’Orchis Bouffon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 des orchidées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3" y="332656"/>
            <a:ext cx="1392153" cy="208823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/>
          <a:stretch/>
        </p:blipFill>
        <p:spPr>
          <a:xfrm>
            <a:off x="5931796" y="2594237"/>
            <a:ext cx="3041045" cy="3120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576101"/>
              </p:ext>
            </p:extLst>
          </p:nvPr>
        </p:nvGraphicFramePr>
        <p:xfrm>
          <a:off x="317943" y="2692906"/>
          <a:ext cx="5256584" cy="3616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837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2036879" y="1519362"/>
            <a:ext cx="2679137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  habitats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70315" y="1176067"/>
            <a:ext cx="2124453" cy="21244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2" descr="C:\Users\CPIE - ARPE - 02\Documents\PAULINE\animations\foire expo\photos Pauline AG\orchis_morio (1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20" y="2682901"/>
            <a:ext cx="2415654" cy="2415654"/>
          </a:xfrm>
          <a:prstGeom prst="rect">
            <a:avLst/>
          </a:prstGeom>
          <a:extLst/>
        </p:spPr>
      </p:pic>
      <p:pic>
        <p:nvPicPr>
          <p:cNvPr id="12" name="Picture 2" descr="C:\Users\CPIE - ARPE - 02\Documents\PAULINE\photos\moulinville\habitats\IMG_1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81" y="1386842"/>
            <a:ext cx="2682576" cy="2682575"/>
          </a:xfrm>
          <a:prstGeom prst="rect">
            <a:avLst/>
          </a:prstGeom>
          <a:extLst/>
        </p:spPr>
      </p:pic>
      <p:pic>
        <p:nvPicPr>
          <p:cNvPr id="13" name="graphics2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927482" y="4407410"/>
            <a:ext cx="2792095" cy="2405365"/>
          </a:xfrm>
          <a:prstGeom prst="rect">
            <a:avLst/>
          </a:prstGeom>
        </p:spPr>
      </p:pic>
      <p:pic>
        <p:nvPicPr>
          <p:cNvPr id="14" name="Image 13" descr="C:\Users\CPIE - ARPE - 02\Documents\PAULINE\photos\moulinville\habitats\IMG_215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2" y="3643815"/>
            <a:ext cx="2611931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0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827584" y="246573"/>
            <a:ext cx="8208912" cy="19409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agger" panose="02000603000000000000" pitchFamily="2" charset="0"/>
                <a:ea typeface="Swagger" panose="02000603000000000000" pitchFamily="2" charset="0"/>
              </a:rPr>
              <a:t>10 ans 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d’actions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en faveur</a:t>
            </a:r>
            <a:r>
              <a:rPr kumimoji="0" lang="fr-FR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wagger" panose="02000603000000000000" pitchFamily="2" charset="0"/>
                <a:ea typeface="Swagger" panose="02000603000000000000" pitchFamily="2" charset="0"/>
              </a:rPr>
              <a:t>de la biodiversité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8" name="Pensées 7"/>
          <p:cNvSpPr/>
          <p:nvPr/>
        </p:nvSpPr>
        <p:spPr>
          <a:xfrm>
            <a:off x="-7138" y="2609466"/>
            <a:ext cx="4579138" cy="1452384"/>
          </a:xfrm>
          <a:prstGeom prst="cloudCallout">
            <a:avLst>
              <a:gd name="adj1" fmla="val 33785"/>
              <a:gd name="adj2" fmla="val 58684"/>
            </a:avLst>
          </a:prstGeom>
          <a:solidFill>
            <a:srgbClr val="526816"/>
          </a:solidFill>
          <a:ln w="762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Comment et pourquoi gérer un site naturel ?</a:t>
            </a:r>
            <a:endParaRPr lang="fr-FR" sz="2800" dirty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21" name="Pensées 20"/>
          <p:cNvSpPr/>
          <p:nvPr/>
        </p:nvSpPr>
        <p:spPr>
          <a:xfrm>
            <a:off x="5171746" y="4365104"/>
            <a:ext cx="4368806" cy="1452384"/>
          </a:xfrm>
          <a:prstGeom prst="cloudCallout">
            <a:avLst>
              <a:gd name="adj1" fmla="val -21150"/>
              <a:gd name="adj2" fmla="val -70095"/>
            </a:avLst>
          </a:prstGeom>
          <a:solidFill>
            <a:srgbClr val="526816"/>
          </a:solidFill>
          <a:ln w="762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L’année d’un chargé de mission biodiversité</a:t>
            </a:r>
            <a:endParaRPr lang="fr-FR" sz="2800" dirty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2036879" y="1519362"/>
            <a:ext cx="5703473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Cartographie 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des habitats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70315" y="1176067"/>
            <a:ext cx="2124453" cy="21244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2508172"/>
            <a:ext cx="5763473" cy="4075679"/>
          </a:xfrm>
        </p:spPr>
      </p:pic>
    </p:spTree>
    <p:extLst>
      <p:ext uri="{BB962C8B-B14F-4D97-AF65-F5344CB8AC3E}">
        <p14:creationId xmlns:p14="http://schemas.microsoft.com/office/powerpoint/2010/main" val="13159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7150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Observatoire agricole de la biodiversité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51520" y="1124651"/>
            <a:ext cx="3664024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des papillons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8971" y="1057870"/>
            <a:ext cx="4408881" cy="3248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71" y="1057870"/>
            <a:ext cx="4468985" cy="325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186" y="1052833"/>
            <a:ext cx="1258457" cy="13367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9" y="2682341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7150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Observatoire agricole de la biodiversité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69381" y="1177990"/>
            <a:ext cx="4752528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des vers de terre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059" y="1977872"/>
            <a:ext cx="63531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7150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Observatoire agricole de la biodiversité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179512" y="1268760"/>
            <a:ext cx="6204066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des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invertébrés terrestres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r="2299"/>
          <a:stretch/>
        </p:blipFill>
        <p:spPr>
          <a:xfrm>
            <a:off x="350504" y="2441449"/>
            <a:ext cx="4677181" cy="40375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2986"/>
          <a:stretch/>
        </p:blipFill>
        <p:spPr>
          <a:xfrm>
            <a:off x="6324959" y="1913821"/>
            <a:ext cx="2619264" cy="232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387046"/>
            <a:ext cx="3100847" cy="232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994497"/>
            <a:ext cx="871539" cy="8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7150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Observatoire agricole de la biodiversité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323528" y="1052736"/>
            <a:ext cx="5266946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Suivi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des </a:t>
            </a:r>
            <a:r>
              <a:rPr lang="fr-FR" sz="4800" b="1" noProof="0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abeilles sauvages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712" r="2435"/>
          <a:stretch/>
        </p:blipFill>
        <p:spPr>
          <a:xfrm>
            <a:off x="1241884" y="1815696"/>
            <a:ext cx="4032448" cy="504828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850624"/>
            <a:ext cx="1989843" cy="19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D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écouvertes 2016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29520" y="1700808"/>
            <a:ext cx="3898464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Pélodyte ponctué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29520" y="3600069"/>
            <a:ext cx="1945864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Loutre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?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195736" y="2626327"/>
            <a:ext cx="7236296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noProof="0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Station d’orchidées en augmentation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290432" y="4314719"/>
            <a:ext cx="3746064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Cuivré des marais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11159" y="5579482"/>
            <a:ext cx="5689034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Nombre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de nouvelles espèces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0"/>
          <a:stretch/>
        </p:blipFill>
        <p:spPr>
          <a:xfrm>
            <a:off x="-1" y="-15846"/>
            <a:ext cx="9108505" cy="6873846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D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écouvertes 2016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6901"/>
          <a:stretch/>
        </p:blipFill>
        <p:spPr>
          <a:xfrm>
            <a:off x="-36512" y="-1"/>
            <a:ext cx="9180512" cy="6884619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D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écouvertes 2016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5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05" y="1"/>
            <a:ext cx="10436089" cy="6957392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D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écouvertes 2016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05" y="1"/>
            <a:ext cx="10436088" cy="6957392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D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écouvertes 2016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04" y="-12399"/>
            <a:ext cx="10296128" cy="686408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1691680" y="246573"/>
            <a:ext cx="6912768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</a:t>
            </a:r>
          </a:p>
        </p:txBody>
      </p:sp>
    </p:spTree>
    <p:extLst>
      <p:ext uri="{BB962C8B-B14F-4D97-AF65-F5344CB8AC3E}">
        <p14:creationId xmlns:p14="http://schemas.microsoft.com/office/powerpoint/2010/main" val="21052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76408" cy="516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" y="1374757"/>
            <a:ext cx="9144000" cy="51435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9438"/>
            <a:ext cx="8640960" cy="486054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0" y="1315323"/>
            <a:ext cx="7713997" cy="43391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0" y="1484784"/>
            <a:ext cx="7713997" cy="4339123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" y="1255891"/>
            <a:ext cx="9144000" cy="51435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1281587"/>
            <a:ext cx="8172400" cy="4596975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" y="1265563"/>
            <a:ext cx="8518907" cy="4791885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pic>
        <p:nvPicPr>
          <p:cNvPr id="2" name="écureuil pirouet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25" y="1245674"/>
            <a:ext cx="8902949" cy="5007909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67544" y="278957"/>
            <a:ext cx="3240360" cy="7668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5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Piège </a:t>
            </a: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photo</a:t>
            </a:r>
            <a:endParaRPr lang="fr-FR" sz="48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Education à l’environnement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1"/>
          <a:stretch/>
        </p:blipFill>
        <p:spPr>
          <a:xfrm>
            <a:off x="1263833" y="1444494"/>
            <a:ext cx="7477538" cy="479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à coins arrondis 11"/>
          <p:cNvSpPr/>
          <p:nvPr/>
        </p:nvSpPr>
        <p:spPr>
          <a:xfrm>
            <a:off x="1263833" y="1444494"/>
            <a:ext cx="7464615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noProof="0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Journée mondiale des zones humides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9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Education à l’environnement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6120680" cy="459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à coins arrondis 11"/>
          <p:cNvSpPr/>
          <p:nvPr/>
        </p:nvSpPr>
        <p:spPr>
          <a:xfrm>
            <a:off x="1691680" y="1323876"/>
            <a:ext cx="6120680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Journée « taille de la vigne »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4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5940152" y="2276872"/>
            <a:ext cx="2016224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Libellules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326661" y="1430866"/>
            <a:ext cx="3317347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 </a:t>
            </a: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Papillons </a:t>
            </a: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de jour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264331" y="1124744"/>
            <a:ext cx="1344685" cy="134468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55499" y="1772816"/>
            <a:ext cx="1392892" cy="139289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5" name="Rectangle à coins arrondis 14"/>
          <p:cNvSpPr/>
          <p:nvPr/>
        </p:nvSpPr>
        <p:spPr>
          <a:xfrm>
            <a:off x="1403648" y="3193362"/>
            <a:ext cx="2664296" cy="64372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Reptiles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64331" y="2781195"/>
            <a:ext cx="1470093" cy="147009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7" name="Rectangle à coins arrondis 16"/>
          <p:cNvSpPr/>
          <p:nvPr/>
        </p:nvSpPr>
        <p:spPr>
          <a:xfrm>
            <a:off x="5940152" y="3933056"/>
            <a:ext cx="1905564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Oiseaux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454427" y="4890677"/>
            <a:ext cx="2901549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Mammifères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49648" y="3501008"/>
            <a:ext cx="1427189" cy="1427189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1" t="399" r="288" b="-399"/>
          <a:stretch/>
        </p:blipFill>
        <p:spPr>
          <a:xfrm>
            <a:off x="264331" y="4474957"/>
            <a:ext cx="1474323" cy="147432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24" name="Rectangle à coins arrondis 23"/>
          <p:cNvSpPr/>
          <p:nvPr/>
        </p:nvSpPr>
        <p:spPr>
          <a:xfrm>
            <a:off x="5724128" y="5809614"/>
            <a:ext cx="2181755" cy="64372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A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mphibiens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49648" y="5360029"/>
            <a:ext cx="1358651" cy="1358651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258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  <p:bldP spid="21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Education à l’environnement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619672" y="1369030"/>
            <a:ext cx="4536504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noProof="0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MFR de Sainte </a:t>
            </a:r>
            <a:r>
              <a:rPr lang="fr-FR" sz="4800" b="1" noProof="0" dirty="0" err="1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Bazeille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/>
          <a:stretch/>
        </p:blipFill>
        <p:spPr>
          <a:xfrm>
            <a:off x="5133065" y="2162958"/>
            <a:ext cx="4258045" cy="373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" y="2228613"/>
            <a:ext cx="4935323" cy="3701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48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Education à l’environnement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619672" y="1369030"/>
            <a:ext cx="3528392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Fête de la nature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5074713" cy="338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11" y="249289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20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Education à l’environnement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619672" y="1369030"/>
            <a:ext cx="4104456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Soirée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chauve-souris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9" y="2332360"/>
            <a:ext cx="4630799" cy="3473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1" y="2302544"/>
            <a:ext cx="4578929" cy="3434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09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4" y="-1"/>
            <a:ext cx="9168063" cy="6876047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Sciences participatives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1556792"/>
            <a:ext cx="6192688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noProof="0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Pêche aux écrevisses exotiques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3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485" y="5450362"/>
            <a:ext cx="829758" cy="829758"/>
          </a:xfrm>
          <a:prstGeom prst="rect">
            <a:avLst/>
          </a:prstGeom>
        </p:spPr>
      </p:pic>
      <p:sp>
        <p:nvSpPr>
          <p:cNvPr id="34" name="TextBox 3"/>
          <p:cNvSpPr txBox="1"/>
          <p:nvPr/>
        </p:nvSpPr>
        <p:spPr>
          <a:xfrm>
            <a:off x="6581360" y="6419073"/>
            <a:ext cx="2455136" cy="323451"/>
          </a:xfrm>
          <a:prstGeom prst="rect">
            <a:avLst/>
          </a:prstGeom>
          <a:solidFill>
            <a:srgbClr val="3B66AB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Pays de Serres-Vallée du Lot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Gestion des milieux naturels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63769" y="1700808"/>
            <a:ext cx="1703975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Mares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5"/>
          <a:stretch/>
        </p:blipFill>
        <p:spPr>
          <a:xfrm>
            <a:off x="4566523" y="1358583"/>
            <a:ext cx="4847361" cy="404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" y="2672057"/>
            <a:ext cx="4368543" cy="3276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30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0" b="7702"/>
          <a:stretch/>
        </p:blipFill>
        <p:spPr>
          <a:xfrm>
            <a:off x="0" y="885"/>
            <a:ext cx="9540552" cy="738855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68135" cy="7245424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Gestion des milieux naturels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179512" y="1537890"/>
            <a:ext cx="5688632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Fauche tardives des prairies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0286998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Gestion des milieux 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naturels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51520" y="1513817"/>
            <a:ext cx="4536504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Travaux de nettoyage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0"/>
          <a:stretch/>
        </p:blipFill>
        <p:spPr>
          <a:xfrm>
            <a:off x="8584" y="0"/>
            <a:ext cx="9171928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Gestion des milieux naturels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51520" y="1513817"/>
            <a:ext cx="4752528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540000">
              <a:lnSpc>
                <a:spcPct val="70000"/>
              </a:lnSpc>
              <a:defRPr/>
            </a:pP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Travaux de nettoyage</a:t>
            </a:r>
          </a:p>
        </p:txBody>
      </p:sp>
    </p:spTree>
    <p:extLst>
      <p:ext uri="{BB962C8B-B14F-4D97-AF65-F5344CB8AC3E}">
        <p14:creationId xmlns:p14="http://schemas.microsoft.com/office/powerpoint/2010/main" val="2926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4" y="-12032"/>
            <a:ext cx="9164434" cy="6873326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Gestion des milieux naturels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1556792"/>
            <a:ext cx="5544616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Mise en place du pâturage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Valorisation et communication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1556792"/>
            <a:ext cx="8640960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Mise en place de panneaux pédagogiques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6" y="2538482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9523" t="23422" r="17901" b="11610"/>
          <a:stretch/>
        </p:blipFill>
        <p:spPr>
          <a:xfrm>
            <a:off x="4558125" y="2538482"/>
            <a:ext cx="4585875" cy="31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2195736" y="5014861"/>
            <a:ext cx="2664296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Orchidées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979713" y="1831150"/>
            <a:ext cx="4925970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 Plantes </a:t>
            </a:r>
            <a:r>
              <a:rPr lang="fr-FR" sz="48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patrimoniales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3" y="4221089"/>
            <a:ext cx="2117235" cy="208823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 à coins arrondis 19"/>
          <p:cNvSpPr/>
          <p:nvPr/>
        </p:nvSpPr>
        <p:spPr>
          <a:xfrm>
            <a:off x="4716016" y="3378434"/>
            <a:ext cx="2592288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Habitats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905682" y="2762617"/>
            <a:ext cx="2124453" cy="21244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1" t="-388" r="-1057" b="388"/>
          <a:stretch/>
        </p:blipFill>
        <p:spPr>
          <a:xfrm>
            <a:off x="179323" y="1208362"/>
            <a:ext cx="2170072" cy="217007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94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4796203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Acteurs</a:t>
            </a:r>
            <a:r>
              <a:rPr lang="fr-FR" sz="5400" b="1" dirty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 </a:t>
            </a:r>
            <a:r>
              <a:rPr lang="fr-FR" sz="5400" b="1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impliqués</a:t>
            </a:r>
            <a:endParaRPr lang="fr-FR" sz="5400" b="1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07748" y="1526177"/>
            <a:ext cx="4336260" cy="59448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Commune de Tombeboeuf</a:t>
            </a:r>
            <a:r>
              <a:rPr kumimoji="0" lang="fr-FR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</a:rPr>
              <a:t>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4615764" y="2413885"/>
            <a:ext cx="4343342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Famille, voisins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et amis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449128" y="4453690"/>
            <a:ext cx="3816424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Bénévoles du CPIE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49128" y="5650176"/>
            <a:ext cx="4876595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Etablissements scolaires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1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4766"/>
          <a:stretch/>
        </p:blipFill>
        <p:spPr>
          <a:xfrm>
            <a:off x="-36512" y="0"/>
            <a:ext cx="9289032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9520" y="246573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Financeurs de la démarche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23528" y="2060848"/>
            <a:ext cx="5129315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Région</a:t>
            </a: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 Nouvelle Aquitaine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23528" y="4275593"/>
            <a:ext cx="6241174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Département Lot et Garonne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4" name="Picture 3" descr="C:\Users\CPIE - ARPE - 02\Desktop\logo-ENS 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07" y="4426709"/>
            <a:ext cx="1123652" cy="7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PIE - ARPE - 02\Downloads\logo_departement+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2"/>
          <a:stretch/>
        </p:blipFill>
        <p:spPr bwMode="auto">
          <a:xfrm>
            <a:off x="6875971" y="5280906"/>
            <a:ext cx="1743551" cy="4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0" b="18629"/>
          <a:stretch/>
        </p:blipFill>
        <p:spPr>
          <a:xfrm>
            <a:off x="6304407" y="3017976"/>
            <a:ext cx="1800200" cy="720080"/>
          </a:xfrm>
          <a:prstGeom prst="rect">
            <a:avLst/>
          </a:prstGeom>
        </p:spPr>
      </p:pic>
      <p:pic>
        <p:nvPicPr>
          <p:cNvPr id="17" name="Picture 2" descr="C:\Users\CPIE - ARPE - 02\Documents\PAULINE\JAN 2014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67" y="1803188"/>
            <a:ext cx="1086480" cy="10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3054816" y="620688"/>
            <a:ext cx="3034368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MERCI !!!</a:t>
            </a:r>
            <a:endParaRPr lang="fr-FR" sz="5400" noProof="0" dirty="0" smtClean="0">
              <a:solidFill>
                <a:prstClr val="white"/>
              </a:solidFill>
              <a:latin typeface="Swagger" panose="02000603000000000000" pitchFamily="2" charset="0"/>
              <a:ea typeface="Swagger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107504" y="3168478"/>
            <a:ext cx="4392488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Invertébrés terrestres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523159" y="27294"/>
            <a:ext cx="8506976" cy="78319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Observatoire agricole de la biodiversité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5508104" y="2114624"/>
            <a:ext cx="3024336" cy="6742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 little sunshine" panose="02000603000000000000"/>
                <a:ea typeface="A little sunshine" panose="02000603000000000000" pitchFamily="2" charset="0"/>
                <a:cs typeface="+mn-cs"/>
              </a:rPr>
              <a:t>Vers de terre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56942" y="1103210"/>
            <a:ext cx="1970842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Papillons 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997619" y="4339012"/>
            <a:ext cx="3534821" cy="69302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5400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noProof="0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Abeilles sauvages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 little sunshine" panose="02000603000000000000"/>
              <a:ea typeface="A little sunshine" panose="02000603000000000000" pitchFamily="2" charset="0"/>
              <a:cs typeface="+mn-cs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8769"/>
          <a:stretch/>
        </p:blipFill>
        <p:spPr>
          <a:xfrm>
            <a:off x="4499992" y="5335622"/>
            <a:ext cx="1611998" cy="13681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10527" t="16800" r="5264" b="8877"/>
          <a:stretch/>
        </p:blipFill>
        <p:spPr>
          <a:xfrm>
            <a:off x="499432" y="5288904"/>
            <a:ext cx="1521070" cy="142600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2946" r="2294" b="5746"/>
          <a:stretch/>
        </p:blipFill>
        <p:spPr>
          <a:xfrm>
            <a:off x="2490322" y="5288904"/>
            <a:ext cx="1508158" cy="145015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" b="-1"/>
          <a:stretch/>
        </p:blipFill>
        <p:spPr>
          <a:xfrm>
            <a:off x="6689644" y="5297213"/>
            <a:ext cx="1656184" cy="13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326661" y="1430866"/>
            <a:ext cx="4051973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Suivi des papillons de jour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264331" y="1124744"/>
            <a:ext cx="1344685" cy="134468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6" name="Rectangle à coins arrondis 15"/>
          <p:cNvSpPr/>
          <p:nvPr/>
        </p:nvSpPr>
        <p:spPr>
          <a:xfrm>
            <a:off x="4203446" y="2292263"/>
            <a:ext cx="3858897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</a:t>
            </a: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Comment ça marche ? 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7" y="3014039"/>
            <a:ext cx="3878017" cy="29085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925" y="3153660"/>
            <a:ext cx="4858154" cy="310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21635"/>
            <a:ext cx="9181372" cy="69012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326661" y="1430866"/>
            <a:ext cx="4051973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Suivi des papillons de jour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b="1941"/>
          <a:stretch/>
        </p:blipFill>
        <p:spPr>
          <a:xfrm>
            <a:off x="264331" y="1124744"/>
            <a:ext cx="1344685" cy="134468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Rectangle à coins arrondis 19"/>
          <p:cNvSpPr/>
          <p:nvPr/>
        </p:nvSpPr>
        <p:spPr>
          <a:xfrm>
            <a:off x="5220072" y="2282244"/>
            <a:ext cx="3611056" cy="53120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26 espèces en 2016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2" y="2996952"/>
            <a:ext cx="5317113" cy="3544742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6444208" y="3566422"/>
            <a:ext cx="2232248" cy="1403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540000">
              <a:lnSpc>
                <a:spcPct val="70000"/>
              </a:lnSpc>
            </a:pP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61 espèces recensées sur le site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26662" y="5805264"/>
            <a:ext cx="3029314" cy="53120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Cuivré des marais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0"/>
          <a:stretch/>
        </p:blipFill>
        <p:spPr>
          <a:xfrm>
            <a:off x="-108520" y="-29522"/>
            <a:ext cx="9252520" cy="701267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523159" y="27294"/>
            <a:ext cx="8506976" cy="10215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noProof="0" dirty="0" smtClean="0">
                <a:solidFill>
                  <a:prstClr val="white"/>
                </a:solidFill>
                <a:latin typeface="Swagger" panose="02000603000000000000" pitchFamily="2" charset="0"/>
                <a:ea typeface="Swagger" panose="02000603000000000000" pitchFamily="2" charset="0"/>
              </a:rPr>
              <a:t>Suivis et inventaires en 2016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55577" y="1430866"/>
            <a:ext cx="3168351" cy="53120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  Suivi des L</a:t>
            </a: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ibellules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5364088" y="1928927"/>
            <a:ext cx="3240360" cy="5452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540000">
              <a:lnSpc>
                <a:spcPct val="70000"/>
              </a:lnSpc>
            </a:pP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8 espèces en 2016 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372200" y="4293096"/>
            <a:ext cx="2232248" cy="1403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540000">
              <a:lnSpc>
                <a:spcPct val="70000"/>
              </a:lnSpc>
            </a:pPr>
            <a:r>
              <a:rPr lang="fr-FR" sz="3600" b="1" dirty="0" smtClean="0">
                <a:solidFill>
                  <a:prstClr val="white"/>
                </a:solidFill>
                <a:latin typeface="A little sunshine" panose="02000603000000000000"/>
                <a:ea typeface="A little sunshine" panose="02000603000000000000" pitchFamily="2" charset="0"/>
              </a:rPr>
              <a:t>24 espèces recensées sur le site</a:t>
            </a:r>
            <a:endParaRPr lang="fr-FR" sz="3600" b="1" dirty="0">
              <a:solidFill>
                <a:prstClr val="white"/>
              </a:solidFill>
              <a:latin typeface="A little sunshine" panose="02000603000000000000"/>
              <a:ea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465</Words>
  <Application>Microsoft Office PowerPoint</Application>
  <PresentationFormat>Affichage à l'écran (4:3)</PresentationFormat>
  <Paragraphs>125</Paragraphs>
  <Slides>52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7" baseType="lpstr">
      <vt:lpstr>A little sunshine</vt:lpstr>
      <vt:lpstr>Arial</vt:lpstr>
      <vt:lpstr>Calibri</vt:lpstr>
      <vt:lpstr>Swagger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Tchooby</dc:creator>
  <cp:lastModifiedBy>CPIE - ARPE - 02</cp:lastModifiedBy>
  <cp:revision>72</cp:revision>
  <cp:lastPrinted>2015-04-07T13:28:13Z</cp:lastPrinted>
  <dcterms:created xsi:type="dcterms:W3CDTF">2014-04-21T09:25:23Z</dcterms:created>
  <dcterms:modified xsi:type="dcterms:W3CDTF">2016-12-20T13:27:40Z</dcterms:modified>
</cp:coreProperties>
</file>